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5" r:id="rId5"/>
    <p:sldId id="262" r:id="rId6"/>
    <p:sldId id="266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灏" initials="g" lastIdx="1" clrIdx="0">
    <p:extLst>
      <p:ext uri="{19B8F6BF-5375-455C-9EA6-DF929625EA0E}">
        <p15:presenceInfo xmlns:p15="http://schemas.microsoft.com/office/powerpoint/2012/main" userId="李灏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642A6C-5945-4440-9C61-D03C5FC35C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2287413-E099-4159-B67E-E7B9764FBC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4127607-4314-4845-B8E8-D370056E6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  <a:t>2022/8/21/Sun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E301DCC-BCF4-4F8C-9F84-EA22A913E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50E8F44-25E5-4921-ADA3-162F6F99A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859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1D7344-E24E-4881-B53B-163095961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F10DECE-9956-4D3B-8AF0-C816081D6B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1A795EC-3AFE-4798-BD1F-7E6868DF7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  <a:t>2022/8/21/Sun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6ADF6BD-333C-4722-9AC8-835376198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FBCD050-D903-40AD-82CF-6C64C8B33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425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A477E6B-F6CE-49E7-A57C-568919B6FD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0615F79-F8C5-4B66-A6F8-1152D74EDA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4681C4-6DA0-4FE4-978E-08BEE144C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  <a:t>2022/8/21/Sun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DF06EA-32FF-4AE4-A069-52A9C1B9A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B8627EB-DAA5-482E-A25D-FABEB7F0D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595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867F2A-BF14-44DB-8B2E-7F53775A2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745476D-B5C7-4CEA-9BEE-BE41CEE1C2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25BF9B6-1510-498E-AA88-5A558FD7C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  <a:t>2022/8/21/Sun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8F0EB0-3529-4F1B-9FB7-CF679F4B6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873A8BE-0F58-40E3-8882-AE8D0AC58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91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2BCCA8-9D65-41A8-A1BB-61D058092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F3C8519-819B-4B01-AAD4-EFF23C48F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223FBA9-6256-490C-91D3-44E9D842E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  <a:t>2022/8/21/Sun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831CE65-FD43-4761-9A6D-C1D6F9F77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9DC235-255A-4823-AA93-4158C7C61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628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31C39E-1017-4637-B43A-0BB74D3FC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EB62864-D244-4F31-9C75-8EFDB16215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44DE578-C5B9-452A-B142-C942BBC0CE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2986A02-AA5F-40E0-8842-224CD1C0E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  <a:t>2022/8/21/Sun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3ECF348-FCBE-4DB8-A044-2D874D55C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743B2A7-4559-4290-89A4-2F6BF29E2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37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CFD47F-7564-49F6-9778-F3FF37493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95A2E20-24E3-45FE-81AA-92FBB4D5E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F6A48AB-A941-4FFE-99B0-87AC363737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CC24BA5-4310-4D71-B8CB-7C52B1B694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DD99582-7561-453B-B3A3-40A1D9189C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D3B350A-22DE-4EDB-8B2C-875301C21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  <a:t>2022/8/21/Sun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17B07A3-2218-4C63-B3DB-DB6DBE978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9EE0BCE-CDE6-459B-BAD5-3D0AB2C32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42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8D94DE-E81C-49EC-B0F5-4B25F02D3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168CD3A-6458-4458-8C1A-8CB8514C4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  <a:t>2022/8/21/Sun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62473B0-5DF9-4402-911E-27176C5E7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98A4D2C-0180-48F5-8344-286064421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102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1709A70-9DB5-4DB2-A6F4-6BE6CE93D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  <a:t>2022/8/21/Sun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F403624-75F8-48E4-AC10-A890AB6BA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444221E-E32F-4BD9-BEE4-665193939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931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F2B968-8186-45BD-A9AC-68F448819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AAF41AC-1485-4C39-BBAA-0CC427496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181546B-DD8F-4554-A953-10B7646DB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9728BFB-83A0-4A2A-B189-E6F4FD048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  <a:t>2022/8/21/Sun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3CE3D7B-4A30-42C7-B60A-AD5B63E36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D6EE280-05CD-4503-A667-B10EEF522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9954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05182B3-FEE7-4A48-986B-7D83DF51A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A4E45EB-3091-443A-B8B3-EEEBF71926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428A571-A952-4EB9-810D-EDB9F87DCD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62579D1-1EDD-4517-A44C-681B77378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FBC6-7CFA-4469-8983-BC22CF7A7801}" type="datetimeFigureOut">
              <a:rPr lang="zh-CN" altLang="en-US" smtClean="0"/>
              <a:t>2022/8/21/Sun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5A06EAF-E74D-441E-B5B0-09010FACD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FE2FBA9-85D4-49D2-91D3-C626DC267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9B7C5-7311-4E6D-A96C-E6015025FB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753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751610C-F2C0-4391-B45A-5BB1349B3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E087083-E169-43A0-95D4-471BDBFF29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AD081E-E7F3-4381-A2B2-F83F638BF8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EFBC6-7CFA-4469-8983-BC22CF7A7801}" type="datetimeFigureOut">
              <a:rPr lang="zh-CN" altLang="en-US" smtClean="0"/>
              <a:t>2022/8/21/Sun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5F2799-1B51-4ED0-861E-B9B5FB890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EB4D1EF-CE59-494C-930F-348283B0ED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9B7C5-7311-4E6D-A96C-E6015025FB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107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2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0795" y="641297"/>
            <a:ext cx="11410384" cy="5273253"/>
          </a:xfrm>
          <a:prstGeom prst="rect">
            <a:avLst/>
          </a:prstGeom>
          <a:effectLst/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9BC0398A-12CA-40B4-98BA-B1ACD1466E35}"/>
              </a:ext>
            </a:extLst>
          </p:cNvPr>
          <p:cNvSpPr/>
          <p:nvPr/>
        </p:nvSpPr>
        <p:spPr>
          <a:xfrm>
            <a:off x="440795" y="697282"/>
            <a:ext cx="11310409" cy="54634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2363EC8-B7E0-4354-B566-EE3548DEB2AE}"/>
              </a:ext>
            </a:extLst>
          </p:cNvPr>
          <p:cNvSpPr txBox="1"/>
          <p:nvPr/>
        </p:nvSpPr>
        <p:spPr>
          <a:xfrm>
            <a:off x="2105422" y="1338932"/>
            <a:ext cx="85058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i="1" dirty="0">
                <a:solidFill>
                  <a:schemeClr val="bg1"/>
                </a:solidFill>
              </a:rPr>
              <a:t>河南教基础教育课程与教学发展中</a:t>
            </a:r>
            <a:r>
              <a:rPr lang="zh-CN" altLang="en-US" sz="3200" b="1" i="1" dirty="0" smtClean="0">
                <a:solidFill>
                  <a:schemeClr val="bg1"/>
                </a:solidFill>
              </a:rPr>
              <a:t>心</a:t>
            </a:r>
            <a:endParaRPr lang="en-US" altLang="zh-CN" sz="3200" b="1" i="1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3200" b="1" i="1" dirty="0" smtClean="0">
                <a:solidFill>
                  <a:schemeClr val="bg1"/>
                </a:solidFill>
              </a:rPr>
              <a:t>优质课评选管</a:t>
            </a:r>
            <a:r>
              <a:rPr lang="zh-CN" altLang="en-US" sz="3200" b="1" i="1" dirty="0">
                <a:solidFill>
                  <a:schemeClr val="bg1"/>
                </a:solidFill>
              </a:rPr>
              <a:t>理平台</a:t>
            </a:r>
            <a:endParaRPr lang="en-US" altLang="zh-CN" sz="3200" b="1" i="1" dirty="0">
              <a:solidFill>
                <a:schemeClr val="bg1"/>
              </a:solidFill>
            </a:endParaRPr>
          </a:p>
          <a:p>
            <a:pPr algn="ctr"/>
            <a:endParaRPr lang="en-US" altLang="zh-CN" sz="2800" dirty="0">
              <a:solidFill>
                <a:schemeClr val="bg1"/>
              </a:solidFill>
            </a:endParaRPr>
          </a:p>
          <a:p>
            <a:pPr algn="ctr"/>
            <a:r>
              <a:rPr lang="zh-CN" altLang="en-US" sz="2800" b="1" i="1" dirty="0" smtClean="0">
                <a:solidFill>
                  <a:schemeClr val="bg1"/>
                </a:solidFill>
              </a:rPr>
              <a:t>视频转码操作说</a:t>
            </a:r>
            <a:r>
              <a:rPr lang="zh-CN" altLang="en-US" sz="2800" b="1" i="1" dirty="0">
                <a:solidFill>
                  <a:schemeClr val="bg1"/>
                </a:solidFill>
              </a:rPr>
              <a:t>明</a:t>
            </a:r>
          </a:p>
        </p:txBody>
      </p:sp>
    </p:spTree>
    <p:extLst>
      <p:ext uri="{BB962C8B-B14F-4D97-AF65-F5344CB8AC3E}">
        <p14:creationId xmlns:p14="http://schemas.microsoft.com/office/powerpoint/2010/main" val="3789168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64A1BF-7AC7-460B-8857-86124C892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712"/>
            <a:ext cx="10382250" cy="1017588"/>
          </a:xfrm>
        </p:spPr>
        <p:txBody>
          <a:bodyPr>
            <a:normAutofit/>
          </a:bodyPr>
          <a:lstStyle/>
          <a:p>
            <a:pPr algn="ctr"/>
            <a:r>
              <a:rPr lang="zh-CN" altLang="en-US" sz="2400" b="1" i="1" dirty="0">
                <a:solidFill>
                  <a:schemeClr val="bg1"/>
                </a:solidFill>
                <a:latin typeface="+mn-ea"/>
                <a:ea typeface="+mn-ea"/>
              </a:rPr>
              <a:t>打开</a:t>
            </a:r>
            <a:r>
              <a:rPr lang="zh-CN" altLang="en-US" sz="2400" b="1" i="1" dirty="0" smtClean="0">
                <a:solidFill>
                  <a:schemeClr val="bg1"/>
                </a:solidFill>
                <a:latin typeface="+mn-ea"/>
                <a:ea typeface="+mn-ea"/>
              </a:rPr>
              <a:t>平</a:t>
            </a:r>
            <a:r>
              <a:rPr lang="zh-CN" altLang="en-US" sz="2400" b="1" i="1" dirty="0">
                <a:solidFill>
                  <a:schemeClr val="bg1"/>
                </a:solidFill>
                <a:latin typeface="+mn-ea"/>
                <a:ea typeface="+mn-ea"/>
              </a:rPr>
              <a:t>台</a:t>
            </a:r>
            <a:r>
              <a:rPr lang="en-US" altLang="zh-CN" sz="2400" b="1" i="1" dirty="0">
                <a:solidFill>
                  <a:schemeClr val="bg1"/>
                </a:solidFill>
                <a:latin typeface="+mn-ea"/>
                <a:ea typeface="+mn-ea"/>
              </a:rPr>
              <a:t/>
            </a:r>
            <a:br>
              <a:rPr lang="en-US" altLang="zh-CN" sz="2400" b="1" i="1" dirty="0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zh-CN" sz="2400" b="1" dirty="0">
                <a:solidFill>
                  <a:schemeClr val="bg1"/>
                </a:solidFill>
                <a:latin typeface="+mn-ea"/>
                <a:ea typeface="+mn-ea"/>
              </a:rPr>
              <a:t>http://yzk.hnjys.com/yzk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1C907FA-6ABC-4882-B04A-82AFA7E5F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0300"/>
            <a:ext cx="1051560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1600" b="1" i="1" u="sng" dirty="0">
                <a:solidFill>
                  <a:schemeClr val="bg1"/>
                </a:solidFill>
              </a:rPr>
              <a:t>第一步</a:t>
            </a:r>
            <a:r>
              <a:rPr lang="zh-CN" altLang="en-US" sz="1600" b="1" i="1" u="sng" dirty="0" smtClean="0">
                <a:solidFill>
                  <a:schemeClr val="bg1"/>
                </a:solidFill>
              </a:rPr>
              <a:t>：打开平台：点击</a:t>
            </a:r>
            <a:r>
              <a:rPr lang="en-US" altLang="zh-CN" sz="1600" b="1" i="1" u="sng" dirty="0" smtClean="0">
                <a:solidFill>
                  <a:schemeClr val="bg1"/>
                </a:solidFill>
              </a:rPr>
              <a:t>【</a:t>
            </a:r>
            <a:r>
              <a:rPr lang="zh-CN" altLang="en-US" sz="1600" b="1" i="1" u="sng" dirty="0">
                <a:solidFill>
                  <a:schemeClr val="bg1"/>
                </a:solidFill>
              </a:rPr>
              <a:t>点</a:t>
            </a:r>
            <a:r>
              <a:rPr lang="zh-CN" altLang="en-US" sz="1600" b="1" i="1" u="sng" dirty="0" smtClean="0">
                <a:solidFill>
                  <a:schemeClr val="bg1"/>
                </a:solidFill>
              </a:rPr>
              <a:t>击这里安装转码工具</a:t>
            </a:r>
            <a:r>
              <a:rPr lang="en-US" altLang="zh-CN" sz="1600" b="1" i="1" u="sng" dirty="0" smtClean="0">
                <a:solidFill>
                  <a:schemeClr val="bg1"/>
                </a:solidFill>
              </a:rPr>
              <a:t>】</a:t>
            </a:r>
            <a:r>
              <a:rPr lang="zh-CN" altLang="en-US" sz="1600" b="1" i="1" u="sng" dirty="0" smtClean="0">
                <a:solidFill>
                  <a:schemeClr val="bg1"/>
                </a:solidFill>
              </a:rPr>
              <a:t>，下载转码工具后双击</a:t>
            </a:r>
            <a:r>
              <a:rPr lang="en-US" altLang="zh-CN" sz="1600" b="1" i="1" u="sng" dirty="0" smtClean="0">
                <a:solidFill>
                  <a:schemeClr val="bg1"/>
                </a:solidFill>
              </a:rPr>
              <a:t>FormatFactory_setup.exe</a:t>
            </a:r>
            <a:r>
              <a:rPr lang="zh-CN" altLang="en-US" sz="1600" b="1" i="1" u="sng" dirty="0" smtClean="0">
                <a:solidFill>
                  <a:schemeClr val="bg1"/>
                </a:solidFill>
              </a:rPr>
              <a:t>进行安装</a:t>
            </a:r>
            <a:r>
              <a:rPr lang="zh-CN" altLang="en-US" sz="1600" b="1" i="1" u="sng" dirty="0" smtClean="0">
                <a:solidFill>
                  <a:schemeClr val="bg1"/>
                </a:solidFill>
              </a:rPr>
              <a:t>；</a:t>
            </a:r>
            <a:endParaRPr lang="en-US" altLang="zh-CN" sz="1600" b="1" i="1" u="sng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zh-CN" altLang="en-US" sz="1600" b="1" i="1" u="sng" dirty="0">
                <a:solidFill>
                  <a:schemeClr val="bg1"/>
                </a:solidFill>
              </a:rPr>
              <a:t>第二步</a:t>
            </a:r>
            <a:r>
              <a:rPr lang="zh-CN" altLang="en-US" sz="1600" b="1" i="1" u="sng" dirty="0" smtClean="0">
                <a:solidFill>
                  <a:schemeClr val="bg1"/>
                </a:solidFill>
              </a:rPr>
              <a:t>：安装工具时，可以选择一键极速安装；</a:t>
            </a:r>
            <a:endParaRPr lang="en-US" altLang="zh-CN" sz="1600" b="1" i="1" u="sng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altLang="zh-CN" sz="1600" b="1" i="1" dirty="0">
                <a:solidFill>
                  <a:schemeClr val="accent5">
                    <a:lumMod val="75000"/>
                  </a:schemeClr>
                </a:solidFill>
              </a:rPr>
              <a:t>                                   </a:t>
            </a:r>
            <a:r>
              <a:rPr lang="en-US" altLang="zh-CN" sz="1600" b="1" i="1" dirty="0" smtClean="0">
                <a:solidFill>
                  <a:schemeClr val="accent5">
                    <a:lumMod val="75000"/>
                  </a:schemeClr>
                </a:solidFill>
              </a:rPr>
              <a:t>	</a:t>
            </a:r>
            <a:endParaRPr lang="zh-CN" altLang="en-US" sz="1600" b="1" i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964" y="1806032"/>
            <a:ext cx="10397836" cy="4611393"/>
          </a:xfrm>
          <a:prstGeom prst="rect">
            <a:avLst/>
          </a:prstGeom>
        </p:spPr>
      </p:pic>
      <p:sp>
        <p:nvSpPr>
          <p:cNvPr id="5" name="箭头: 上 8">
            <a:extLst>
              <a:ext uri="{FF2B5EF4-FFF2-40B4-BE49-F238E27FC236}">
                <a16:creationId xmlns:a16="http://schemas.microsoft.com/office/drawing/2014/main" id="{3A72EF5E-1897-4CA4-8EAA-AC9868D61740}"/>
              </a:ext>
            </a:extLst>
          </p:cNvPr>
          <p:cNvSpPr/>
          <p:nvPr/>
        </p:nvSpPr>
        <p:spPr>
          <a:xfrm>
            <a:off x="8345073" y="2789749"/>
            <a:ext cx="476250" cy="36933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77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390" y="5046096"/>
            <a:ext cx="3003927" cy="157105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9807" y="3192313"/>
            <a:ext cx="3003927" cy="1421758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C464A1BF-7AC7-460B-8857-86124C892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712"/>
            <a:ext cx="10382250" cy="1017588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i="1" dirty="0">
                <a:solidFill>
                  <a:schemeClr val="bg1"/>
                </a:solidFill>
                <a:latin typeface="+mn-ea"/>
                <a:ea typeface="+mn-ea"/>
              </a:rPr>
              <a:t>1</a:t>
            </a:r>
            <a:r>
              <a:rPr lang="zh-CN" altLang="en-US" sz="2400" b="1" i="1" dirty="0">
                <a:solidFill>
                  <a:schemeClr val="bg1"/>
                </a:solidFill>
                <a:latin typeface="+mn-ea"/>
                <a:ea typeface="+mn-ea"/>
              </a:rPr>
              <a:t>、选</a:t>
            </a:r>
            <a:r>
              <a:rPr lang="zh-CN" altLang="en-US" sz="2400" b="1" i="1" dirty="0" smtClean="0">
                <a:solidFill>
                  <a:schemeClr val="bg1"/>
                </a:solidFill>
                <a:latin typeface="+mn-ea"/>
                <a:ea typeface="+mn-ea"/>
              </a:rPr>
              <a:t>择</a:t>
            </a:r>
            <a:r>
              <a:rPr lang="zh-CN" altLang="en-US" sz="2400" b="1" i="1" dirty="0" smtClean="0">
                <a:solidFill>
                  <a:schemeClr val="bg1"/>
                </a:solidFill>
                <a:latin typeface="+mn-ea"/>
                <a:ea typeface="+mn-ea"/>
              </a:rPr>
              <a:t>要转码的视频</a:t>
            </a:r>
            <a:r>
              <a:rPr lang="en-US" altLang="zh-CN" sz="2400" b="1" i="1" dirty="0">
                <a:solidFill>
                  <a:schemeClr val="bg1"/>
                </a:solidFill>
                <a:latin typeface="+mn-ea"/>
                <a:ea typeface="+mn-ea"/>
              </a:rPr>
              <a:t/>
            </a:r>
            <a:br>
              <a:rPr lang="en-US" altLang="zh-CN" sz="2400" b="1" i="1" dirty="0">
                <a:solidFill>
                  <a:schemeClr val="bg1"/>
                </a:solidFill>
                <a:latin typeface="+mn-ea"/>
                <a:ea typeface="+mn-ea"/>
              </a:rPr>
            </a:br>
            <a:endParaRPr lang="zh-CN" altLang="en-US" sz="24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1C907FA-6ABC-4882-B04A-82AFA7E5F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0300"/>
            <a:ext cx="1051560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zh-CN" altLang="en-US" sz="1600" b="1" i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EB646F8-D390-489A-9B67-ED794538FF58}"/>
              </a:ext>
            </a:extLst>
          </p:cNvPr>
          <p:cNvSpPr txBox="1"/>
          <p:nvPr/>
        </p:nvSpPr>
        <p:spPr>
          <a:xfrm>
            <a:off x="838200" y="1130300"/>
            <a:ext cx="1051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</a:t>
            </a:r>
            <a:r>
              <a:rPr lang="zh-CN" altLang="en-US" dirty="0" smtClean="0"/>
              <a:t>以</a:t>
            </a:r>
            <a:r>
              <a:rPr lang="en-US" altLang="zh-CN" dirty="0" err="1" smtClean="0"/>
              <a:t>mkv</a:t>
            </a:r>
            <a:r>
              <a:rPr lang="zh-CN" altLang="en-US" dirty="0" smtClean="0"/>
              <a:t>格式转</a:t>
            </a:r>
            <a:r>
              <a:rPr lang="en-US" altLang="zh-CN" dirty="0" smtClean="0"/>
              <a:t>mp4</a:t>
            </a:r>
            <a:r>
              <a:rPr lang="zh-CN" altLang="en-US" dirty="0" smtClean="0"/>
              <a:t>为例，</a:t>
            </a:r>
            <a:r>
              <a:rPr lang="zh-CN" altLang="en-US" dirty="0" smtClean="0"/>
              <a:t>安装完后，在电脑桌面上可以看到转码工具的快捷方式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格式工厂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，</a:t>
            </a:r>
            <a:endParaRPr lang="en-US" altLang="zh-CN" dirty="0" smtClean="0"/>
          </a:p>
          <a:p>
            <a:r>
              <a:rPr lang="zh-CN" altLang="en-US" dirty="0" smtClean="0"/>
              <a:t>双击打开。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/>
              <a:t>、</a:t>
            </a:r>
            <a:r>
              <a:rPr lang="zh-CN" altLang="en-US" dirty="0" smtClean="0"/>
              <a:t>再点击</a:t>
            </a:r>
            <a:r>
              <a:rPr lang="en-US" altLang="zh-CN" dirty="0" smtClean="0"/>
              <a:t>【</a:t>
            </a:r>
            <a:r>
              <a:rPr lang="en-US" altLang="zh-CN" dirty="0" smtClean="0"/>
              <a:t>-&gt;MP4】</a:t>
            </a:r>
            <a:r>
              <a:rPr lang="zh-CN" altLang="en-US" dirty="0" smtClean="0"/>
              <a:t>，会看到弹出了一个界面。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、在此界面点击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添加文件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，</a:t>
            </a:r>
            <a:endParaRPr lang="en-US" altLang="zh-CN" dirty="0" smtClean="0"/>
          </a:p>
          <a:p>
            <a:r>
              <a:rPr lang="en-US" altLang="zh-CN" dirty="0"/>
              <a:t>4</a:t>
            </a:r>
            <a:r>
              <a:rPr lang="zh-CN" altLang="en-US" dirty="0" smtClean="0"/>
              <a:t>、选择要转码的视频，再点击打开。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、最后点击右下角的确定</a:t>
            </a:r>
            <a:endParaRPr lang="zh-CN" altLang="en-US" dirty="0"/>
          </a:p>
        </p:txBody>
      </p:sp>
      <p:sp>
        <p:nvSpPr>
          <p:cNvPr id="10" name="箭头: 上 9">
            <a:extLst>
              <a:ext uri="{FF2B5EF4-FFF2-40B4-BE49-F238E27FC236}">
                <a16:creationId xmlns:a16="http://schemas.microsoft.com/office/drawing/2014/main" id="{9E6F0354-265A-436F-B36A-4FC7953B2635}"/>
              </a:ext>
            </a:extLst>
          </p:cNvPr>
          <p:cNvSpPr/>
          <p:nvPr/>
        </p:nvSpPr>
        <p:spPr>
          <a:xfrm>
            <a:off x="2332390" y="3705359"/>
            <a:ext cx="157521" cy="18214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箭头: 上 8">
            <a:extLst>
              <a:ext uri="{FF2B5EF4-FFF2-40B4-BE49-F238E27FC236}">
                <a16:creationId xmlns:a16="http://schemas.microsoft.com/office/drawing/2014/main" id="{3A72EF5E-1897-4CA4-8EAA-AC9868D61740}"/>
              </a:ext>
            </a:extLst>
          </p:cNvPr>
          <p:cNvSpPr/>
          <p:nvPr/>
        </p:nvSpPr>
        <p:spPr>
          <a:xfrm>
            <a:off x="3590144" y="6111968"/>
            <a:ext cx="150584" cy="158763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99519" y="1130300"/>
            <a:ext cx="587606" cy="55177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6091" y="3191334"/>
            <a:ext cx="3141606" cy="1421759"/>
          </a:xfrm>
          <a:prstGeom prst="rect">
            <a:avLst/>
          </a:prstGeom>
        </p:spPr>
      </p:pic>
      <p:sp>
        <p:nvSpPr>
          <p:cNvPr id="12" name="箭头: 上 9">
            <a:extLst>
              <a:ext uri="{FF2B5EF4-FFF2-40B4-BE49-F238E27FC236}">
                <a16:creationId xmlns:a16="http://schemas.microsoft.com/office/drawing/2014/main" id="{9E6F0354-265A-436F-B36A-4FC7953B2635}"/>
              </a:ext>
            </a:extLst>
          </p:cNvPr>
          <p:cNvSpPr/>
          <p:nvPr/>
        </p:nvSpPr>
        <p:spPr>
          <a:xfrm>
            <a:off x="9058133" y="3887504"/>
            <a:ext cx="157521" cy="18214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上 9">
            <a:extLst>
              <a:ext uri="{FF2B5EF4-FFF2-40B4-BE49-F238E27FC236}">
                <a16:creationId xmlns:a16="http://schemas.microsoft.com/office/drawing/2014/main" id="{9E6F0354-265A-436F-B36A-4FC7953B2635}"/>
              </a:ext>
            </a:extLst>
          </p:cNvPr>
          <p:cNvSpPr/>
          <p:nvPr/>
        </p:nvSpPr>
        <p:spPr>
          <a:xfrm>
            <a:off x="4739746" y="6526081"/>
            <a:ext cx="157521" cy="18214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6091" y="5046096"/>
            <a:ext cx="3141606" cy="1575296"/>
          </a:xfrm>
          <a:prstGeom prst="rect">
            <a:avLst/>
          </a:prstGeom>
        </p:spPr>
      </p:pic>
      <p:sp>
        <p:nvSpPr>
          <p:cNvPr id="16" name="箭头: 上 9">
            <a:extLst>
              <a:ext uri="{FF2B5EF4-FFF2-40B4-BE49-F238E27FC236}">
                <a16:creationId xmlns:a16="http://schemas.microsoft.com/office/drawing/2014/main" id="{9E6F0354-265A-436F-B36A-4FC7953B2635}"/>
              </a:ext>
            </a:extLst>
          </p:cNvPr>
          <p:cNvSpPr/>
          <p:nvPr/>
        </p:nvSpPr>
        <p:spPr>
          <a:xfrm>
            <a:off x="10473018" y="6583135"/>
            <a:ext cx="109084" cy="145673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终止 16">
            <a:extLst>
              <a:ext uri="{FF2B5EF4-FFF2-40B4-BE49-F238E27FC236}">
                <a16:creationId xmlns:a16="http://schemas.microsoft.com/office/drawing/2014/main" id="{85365E40-525F-4993-B3F9-570498C98333}"/>
              </a:ext>
            </a:extLst>
          </p:cNvPr>
          <p:cNvSpPr/>
          <p:nvPr/>
        </p:nvSpPr>
        <p:spPr>
          <a:xfrm>
            <a:off x="2884871" y="2887049"/>
            <a:ext cx="1933635" cy="222094"/>
          </a:xfrm>
          <a:prstGeom prst="flowChartTermina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zh-CN" altLang="en-US" sz="1200" dirty="0" smtClean="0">
                <a:solidFill>
                  <a:schemeClr val="accent5">
                    <a:lumMod val="75000"/>
                  </a:schemeClr>
                </a:solidFill>
              </a:rPr>
              <a:t>、点击</a:t>
            </a:r>
            <a:r>
              <a:rPr lang="en-US" altLang="zh-CN" sz="1200" dirty="0" smtClean="0">
                <a:solidFill>
                  <a:schemeClr val="accent5">
                    <a:lumMod val="75000"/>
                  </a:schemeClr>
                </a:solidFill>
              </a:rPr>
              <a:t>MP4</a:t>
            </a:r>
            <a:endParaRPr lang="zh-CN" alt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流程图: 终止 17">
            <a:extLst>
              <a:ext uri="{FF2B5EF4-FFF2-40B4-BE49-F238E27FC236}">
                <a16:creationId xmlns:a16="http://schemas.microsoft.com/office/drawing/2014/main" id="{85365E40-525F-4993-B3F9-570498C98333}"/>
              </a:ext>
            </a:extLst>
          </p:cNvPr>
          <p:cNvSpPr/>
          <p:nvPr/>
        </p:nvSpPr>
        <p:spPr>
          <a:xfrm>
            <a:off x="8248836" y="2887049"/>
            <a:ext cx="1933635" cy="222094"/>
          </a:xfrm>
          <a:prstGeom prst="flowChartTermina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zh-CN" altLang="en-US" sz="1200" dirty="0" smtClean="0">
                <a:solidFill>
                  <a:schemeClr val="accent5">
                    <a:lumMod val="75000"/>
                  </a:schemeClr>
                </a:solidFill>
              </a:rPr>
              <a:t>、选择文件</a:t>
            </a:r>
            <a:endParaRPr lang="zh-CN" alt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流程图: 终止 18">
            <a:extLst>
              <a:ext uri="{FF2B5EF4-FFF2-40B4-BE49-F238E27FC236}">
                <a16:creationId xmlns:a16="http://schemas.microsoft.com/office/drawing/2014/main" id="{85365E40-525F-4993-B3F9-570498C98333}"/>
              </a:ext>
            </a:extLst>
          </p:cNvPr>
          <p:cNvSpPr/>
          <p:nvPr/>
        </p:nvSpPr>
        <p:spPr>
          <a:xfrm>
            <a:off x="2867535" y="4745031"/>
            <a:ext cx="1933635" cy="222094"/>
          </a:xfrm>
          <a:prstGeom prst="flowChartTermina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zh-CN" altLang="en-US" sz="1200" dirty="0" smtClean="0">
                <a:solidFill>
                  <a:schemeClr val="accent5">
                    <a:lumMod val="75000"/>
                  </a:schemeClr>
                </a:solidFill>
              </a:rPr>
              <a:t>、打开文件</a:t>
            </a:r>
            <a:endParaRPr lang="zh-CN" alt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流程图: 终止 19">
            <a:extLst>
              <a:ext uri="{FF2B5EF4-FFF2-40B4-BE49-F238E27FC236}">
                <a16:creationId xmlns:a16="http://schemas.microsoft.com/office/drawing/2014/main" id="{85365E40-525F-4993-B3F9-570498C98333}"/>
              </a:ext>
            </a:extLst>
          </p:cNvPr>
          <p:cNvSpPr/>
          <p:nvPr/>
        </p:nvSpPr>
        <p:spPr>
          <a:xfrm>
            <a:off x="8248836" y="4773768"/>
            <a:ext cx="1933635" cy="222094"/>
          </a:xfrm>
          <a:prstGeom prst="flowChartTermina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zh-CN" altLang="en-US" sz="1200" dirty="0" smtClean="0">
                <a:solidFill>
                  <a:schemeClr val="accent5">
                    <a:lumMod val="75000"/>
                  </a:schemeClr>
                </a:solidFill>
              </a:rPr>
              <a:t>、保存文件</a:t>
            </a:r>
            <a:endParaRPr lang="zh-CN" alt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24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390" y="5046096"/>
            <a:ext cx="3003927" cy="157105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9807" y="3192313"/>
            <a:ext cx="3003927" cy="1421758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C464A1BF-7AC7-460B-8857-86124C892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712"/>
            <a:ext cx="10382250" cy="1017588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i="1" dirty="0">
                <a:solidFill>
                  <a:schemeClr val="bg1"/>
                </a:solidFill>
                <a:latin typeface="+mn-ea"/>
                <a:ea typeface="+mn-ea"/>
              </a:rPr>
              <a:t>1</a:t>
            </a:r>
            <a:r>
              <a:rPr lang="zh-CN" altLang="en-US" sz="2400" b="1" i="1" dirty="0">
                <a:solidFill>
                  <a:schemeClr val="bg1"/>
                </a:solidFill>
                <a:latin typeface="+mn-ea"/>
                <a:ea typeface="+mn-ea"/>
              </a:rPr>
              <a:t>、选</a:t>
            </a:r>
            <a:r>
              <a:rPr lang="zh-CN" altLang="en-US" sz="2400" b="1" i="1" dirty="0" smtClean="0">
                <a:solidFill>
                  <a:schemeClr val="bg1"/>
                </a:solidFill>
                <a:latin typeface="+mn-ea"/>
                <a:ea typeface="+mn-ea"/>
              </a:rPr>
              <a:t>择</a:t>
            </a:r>
            <a:r>
              <a:rPr lang="zh-CN" altLang="en-US" sz="2400" b="1" i="1" dirty="0" smtClean="0">
                <a:solidFill>
                  <a:schemeClr val="bg1"/>
                </a:solidFill>
                <a:latin typeface="+mn-ea"/>
                <a:ea typeface="+mn-ea"/>
              </a:rPr>
              <a:t>要转码的视频</a:t>
            </a:r>
            <a:r>
              <a:rPr lang="en-US" altLang="zh-CN" sz="2400" b="1" i="1" dirty="0">
                <a:solidFill>
                  <a:schemeClr val="bg1"/>
                </a:solidFill>
                <a:latin typeface="+mn-ea"/>
                <a:ea typeface="+mn-ea"/>
              </a:rPr>
              <a:t/>
            </a:r>
            <a:br>
              <a:rPr lang="en-US" altLang="zh-CN" sz="2400" b="1" i="1" dirty="0">
                <a:solidFill>
                  <a:schemeClr val="bg1"/>
                </a:solidFill>
                <a:latin typeface="+mn-ea"/>
                <a:ea typeface="+mn-ea"/>
              </a:rPr>
            </a:br>
            <a:endParaRPr lang="zh-CN" altLang="en-US" sz="24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1C907FA-6ABC-4882-B04A-82AFA7E5F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0300"/>
            <a:ext cx="1051560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zh-CN" altLang="en-US" sz="1600" b="1" i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EB646F8-D390-489A-9B67-ED794538FF58}"/>
              </a:ext>
            </a:extLst>
          </p:cNvPr>
          <p:cNvSpPr txBox="1"/>
          <p:nvPr/>
        </p:nvSpPr>
        <p:spPr>
          <a:xfrm>
            <a:off x="838200" y="1130300"/>
            <a:ext cx="1051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</a:t>
            </a:r>
            <a:r>
              <a:rPr lang="zh-CN" altLang="en-US" dirty="0" smtClean="0"/>
              <a:t>以</a:t>
            </a:r>
            <a:r>
              <a:rPr lang="en-US" altLang="zh-CN" dirty="0" err="1" smtClean="0"/>
              <a:t>mkv</a:t>
            </a:r>
            <a:r>
              <a:rPr lang="zh-CN" altLang="en-US" dirty="0" smtClean="0"/>
              <a:t>格式转</a:t>
            </a:r>
            <a:r>
              <a:rPr lang="en-US" altLang="zh-CN" dirty="0" smtClean="0"/>
              <a:t>mp4</a:t>
            </a:r>
            <a:r>
              <a:rPr lang="zh-CN" altLang="en-US" dirty="0" smtClean="0"/>
              <a:t>为例，</a:t>
            </a:r>
            <a:r>
              <a:rPr lang="zh-CN" altLang="en-US" dirty="0" smtClean="0"/>
              <a:t>安装完后，在电脑桌面上可以看到转码工具的快捷方式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格式工厂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，</a:t>
            </a:r>
            <a:endParaRPr lang="en-US" altLang="zh-CN" dirty="0" smtClean="0"/>
          </a:p>
          <a:p>
            <a:r>
              <a:rPr lang="zh-CN" altLang="en-US" dirty="0" smtClean="0"/>
              <a:t>双击打开。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/>
              <a:t>、</a:t>
            </a:r>
            <a:r>
              <a:rPr lang="zh-CN" altLang="en-US" dirty="0" smtClean="0"/>
              <a:t>再点击</a:t>
            </a:r>
            <a:r>
              <a:rPr lang="en-US" altLang="zh-CN" dirty="0" smtClean="0"/>
              <a:t>【</a:t>
            </a:r>
            <a:r>
              <a:rPr lang="en-US" altLang="zh-CN" dirty="0" smtClean="0"/>
              <a:t>-&gt;MP4】</a:t>
            </a:r>
            <a:r>
              <a:rPr lang="zh-CN" altLang="en-US" dirty="0" smtClean="0"/>
              <a:t>，会看到弹出了一个界面。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、在此界面点击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添加文件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，</a:t>
            </a:r>
            <a:endParaRPr lang="en-US" altLang="zh-CN" dirty="0" smtClean="0"/>
          </a:p>
          <a:p>
            <a:r>
              <a:rPr lang="en-US" altLang="zh-CN" dirty="0"/>
              <a:t>4</a:t>
            </a:r>
            <a:r>
              <a:rPr lang="zh-CN" altLang="en-US" dirty="0" smtClean="0"/>
              <a:t>、选择要转码的视频，再点击打开。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、最后点击右下角的确定</a:t>
            </a:r>
            <a:endParaRPr lang="zh-CN" altLang="en-US" dirty="0"/>
          </a:p>
        </p:txBody>
      </p:sp>
      <p:sp>
        <p:nvSpPr>
          <p:cNvPr id="10" name="箭头: 上 9">
            <a:extLst>
              <a:ext uri="{FF2B5EF4-FFF2-40B4-BE49-F238E27FC236}">
                <a16:creationId xmlns:a16="http://schemas.microsoft.com/office/drawing/2014/main" id="{9E6F0354-265A-436F-B36A-4FC7953B2635}"/>
              </a:ext>
            </a:extLst>
          </p:cNvPr>
          <p:cNvSpPr/>
          <p:nvPr/>
        </p:nvSpPr>
        <p:spPr>
          <a:xfrm>
            <a:off x="2332390" y="3705359"/>
            <a:ext cx="157521" cy="18214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箭头: 上 8">
            <a:extLst>
              <a:ext uri="{FF2B5EF4-FFF2-40B4-BE49-F238E27FC236}">
                <a16:creationId xmlns:a16="http://schemas.microsoft.com/office/drawing/2014/main" id="{3A72EF5E-1897-4CA4-8EAA-AC9868D61740}"/>
              </a:ext>
            </a:extLst>
          </p:cNvPr>
          <p:cNvSpPr/>
          <p:nvPr/>
        </p:nvSpPr>
        <p:spPr>
          <a:xfrm>
            <a:off x="3590144" y="6111968"/>
            <a:ext cx="150584" cy="158763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99519" y="1130300"/>
            <a:ext cx="587606" cy="55177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6091" y="3191334"/>
            <a:ext cx="3141606" cy="1421759"/>
          </a:xfrm>
          <a:prstGeom prst="rect">
            <a:avLst/>
          </a:prstGeom>
        </p:spPr>
      </p:pic>
      <p:sp>
        <p:nvSpPr>
          <p:cNvPr id="12" name="箭头: 上 9">
            <a:extLst>
              <a:ext uri="{FF2B5EF4-FFF2-40B4-BE49-F238E27FC236}">
                <a16:creationId xmlns:a16="http://schemas.microsoft.com/office/drawing/2014/main" id="{9E6F0354-265A-436F-B36A-4FC7953B2635}"/>
              </a:ext>
            </a:extLst>
          </p:cNvPr>
          <p:cNvSpPr/>
          <p:nvPr/>
        </p:nvSpPr>
        <p:spPr>
          <a:xfrm>
            <a:off x="9058133" y="3887504"/>
            <a:ext cx="157521" cy="18214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上 9">
            <a:extLst>
              <a:ext uri="{FF2B5EF4-FFF2-40B4-BE49-F238E27FC236}">
                <a16:creationId xmlns:a16="http://schemas.microsoft.com/office/drawing/2014/main" id="{9E6F0354-265A-436F-B36A-4FC7953B2635}"/>
              </a:ext>
            </a:extLst>
          </p:cNvPr>
          <p:cNvSpPr/>
          <p:nvPr/>
        </p:nvSpPr>
        <p:spPr>
          <a:xfrm>
            <a:off x="4739746" y="6526081"/>
            <a:ext cx="157521" cy="18214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6091" y="5046096"/>
            <a:ext cx="3141606" cy="1575296"/>
          </a:xfrm>
          <a:prstGeom prst="rect">
            <a:avLst/>
          </a:prstGeom>
        </p:spPr>
      </p:pic>
      <p:sp>
        <p:nvSpPr>
          <p:cNvPr id="16" name="箭头: 上 9">
            <a:extLst>
              <a:ext uri="{FF2B5EF4-FFF2-40B4-BE49-F238E27FC236}">
                <a16:creationId xmlns:a16="http://schemas.microsoft.com/office/drawing/2014/main" id="{9E6F0354-265A-436F-B36A-4FC7953B2635}"/>
              </a:ext>
            </a:extLst>
          </p:cNvPr>
          <p:cNvSpPr/>
          <p:nvPr/>
        </p:nvSpPr>
        <p:spPr>
          <a:xfrm>
            <a:off x="10473018" y="6583135"/>
            <a:ext cx="109084" cy="145673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终止 16">
            <a:extLst>
              <a:ext uri="{FF2B5EF4-FFF2-40B4-BE49-F238E27FC236}">
                <a16:creationId xmlns:a16="http://schemas.microsoft.com/office/drawing/2014/main" id="{85365E40-525F-4993-B3F9-570498C98333}"/>
              </a:ext>
            </a:extLst>
          </p:cNvPr>
          <p:cNvSpPr/>
          <p:nvPr/>
        </p:nvSpPr>
        <p:spPr>
          <a:xfrm>
            <a:off x="2884871" y="2887049"/>
            <a:ext cx="1933635" cy="222094"/>
          </a:xfrm>
          <a:prstGeom prst="flowChartTermina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zh-CN" altLang="en-US" sz="1200" dirty="0" smtClean="0">
                <a:solidFill>
                  <a:schemeClr val="accent5">
                    <a:lumMod val="75000"/>
                  </a:schemeClr>
                </a:solidFill>
              </a:rPr>
              <a:t>、点击</a:t>
            </a:r>
            <a:r>
              <a:rPr lang="en-US" altLang="zh-CN" sz="1200" dirty="0" smtClean="0">
                <a:solidFill>
                  <a:schemeClr val="accent5">
                    <a:lumMod val="75000"/>
                  </a:schemeClr>
                </a:solidFill>
              </a:rPr>
              <a:t>MP4</a:t>
            </a:r>
            <a:endParaRPr lang="zh-CN" alt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流程图: 终止 17">
            <a:extLst>
              <a:ext uri="{FF2B5EF4-FFF2-40B4-BE49-F238E27FC236}">
                <a16:creationId xmlns:a16="http://schemas.microsoft.com/office/drawing/2014/main" id="{85365E40-525F-4993-B3F9-570498C98333}"/>
              </a:ext>
            </a:extLst>
          </p:cNvPr>
          <p:cNvSpPr/>
          <p:nvPr/>
        </p:nvSpPr>
        <p:spPr>
          <a:xfrm>
            <a:off x="8248836" y="2887049"/>
            <a:ext cx="1933635" cy="222094"/>
          </a:xfrm>
          <a:prstGeom prst="flowChartTermina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zh-CN" altLang="en-US" sz="1200" dirty="0" smtClean="0">
                <a:solidFill>
                  <a:schemeClr val="accent5">
                    <a:lumMod val="75000"/>
                  </a:schemeClr>
                </a:solidFill>
              </a:rPr>
              <a:t>、选择文件</a:t>
            </a:r>
            <a:endParaRPr lang="zh-CN" alt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流程图: 终止 18">
            <a:extLst>
              <a:ext uri="{FF2B5EF4-FFF2-40B4-BE49-F238E27FC236}">
                <a16:creationId xmlns:a16="http://schemas.microsoft.com/office/drawing/2014/main" id="{85365E40-525F-4993-B3F9-570498C98333}"/>
              </a:ext>
            </a:extLst>
          </p:cNvPr>
          <p:cNvSpPr/>
          <p:nvPr/>
        </p:nvSpPr>
        <p:spPr>
          <a:xfrm>
            <a:off x="2867535" y="4745031"/>
            <a:ext cx="1933635" cy="222094"/>
          </a:xfrm>
          <a:prstGeom prst="flowChartTermina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zh-CN" altLang="en-US" sz="1200" dirty="0" smtClean="0">
                <a:solidFill>
                  <a:schemeClr val="accent5">
                    <a:lumMod val="75000"/>
                  </a:schemeClr>
                </a:solidFill>
              </a:rPr>
              <a:t>、打开文件</a:t>
            </a:r>
            <a:endParaRPr lang="zh-CN" alt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流程图: 终止 19">
            <a:extLst>
              <a:ext uri="{FF2B5EF4-FFF2-40B4-BE49-F238E27FC236}">
                <a16:creationId xmlns:a16="http://schemas.microsoft.com/office/drawing/2014/main" id="{85365E40-525F-4993-B3F9-570498C98333}"/>
              </a:ext>
            </a:extLst>
          </p:cNvPr>
          <p:cNvSpPr/>
          <p:nvPr/>
        </p:nvSpPr>
        <p:spPr>
          <a:xfrm>
            <a:off x="8248836" y="4773768"/>
            <a:ext cx="1933635" cy="222094"/>
          </a:xfrm>
          <a:prstGeom prst="flowChartTermina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zh-CN" altLang="en-US" sz="1200" dirty="0" smtClean="0">
                <a:solidFill>
                  <a:schemeClr val="accent5">
                    <a:lumMod val="75000"/>
                  </a:schemeClr>
                </a:solidFill>
              </a:rPr>
              <a:t>、保存文件</a:t>
            </a:r>
            <a:endParaRPr lang="zh-CN" alt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927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5180" y="3068383"/>
            <a:ext cx="4761904" cy="199123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35" y="3068383"/>
            <a:ext cx="6611928" cy="1991233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C464A1BF-7AC7-460B-8857-86124C892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712"/>
            <a:ext cx="10382250" cy="1017588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i="1" dirty="0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2400" b="1" i="1" dirty="0" smtClean="0">
                <a:solidFill>
                  <a:schemeClr val="bg1"/>
                </a:solidFill>
                <a:latin typeface="+mn-ea"/>
                <a:ea typeface="+mn-ea"/>
              </a:rPr>
              <a:t>、转码设置</a:t>
            </a:r>
            <a:r>
              <a:rPr lang="en-US" altLang="zh-CN" sz="2400" b="1" i="1" dirty="0">
                <a:solidFill>
                  <a:schemeClr val="bg1"/>
                </a:solidFill>
                <a:latin typeface="+mn-ea"/>
                <a:ea typeface="+mn-ea"/>
              </a:rPr>
              <a:t/>
            </a:r>
            <a:br>
              <a:rPr lang="en-US" altLang="zh-CN" sz="2400" b="1" i="1" dirty="0">
                <a:solidFill>
                  <a:schemeClr val="bg1"/>
                </a:solidFill>
                <a:latin typeface="+mn-ea"/>
                <a:ea typeface="+mn-ea"/>
              </a:rPr>
            </a:br>
            <a:endParaRPr lang="zh-CN" altLang="en-US" sz="24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1C907FA-6ABC-4882-B04A-82AFA7E5F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0300"/>
            <a:ext cx="1051560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zh-CN" sz="1600" b="1" i="1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zh-CN" altLang="en-US" sz="1600" b="1" i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EB646F8-D390-489A-9B67-ED794538FF58}"/>
              </a:ext>
            </a:extLst>
          </p:cNvPr>
          <p:cNvSpPr txBox="1"/>
          <p:nvPr/>
        </p:nvSpPr>
        <p:spPr>
          <a:xfrm>
            <a:off x="838200" y="1130300"/>
            <a:ext cx="10515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       </a:t>
            </a:r>
            <a:r>
              <a:rPr lang="zh-CN" altLang="en-US" dirty="0" smtClean="0"/>
              <a:t>视频的分辨率在</a:t>
            </a:r>
            <a:r>
              <a:rPr lang="en-US" altLang="zh-CN" dirty="0" smtClean="0"/>
              <a:t>720p</a:t>
            </a:r>
            <a:r>
              <a:rPr lang="zh-CN" altLang="en-US" dirty="0" smtClean="0"/>
              <a:t>时就已经非常清楚，但是老师在录制视频时由于使用的设备的原因，录制的视频可能大于</a:t>
            </a:r>
            <a:r>
              <a:rPr lang="en-US" altLang="zh-CN" dirty="0" smtClean="0"/>
              <a:t>720p</a:t>
            </a:r>
            <a:r>
              <a:rPr lang="zh-CN" altLang="en-US" dirty="0" smtClean="0"/>
              <a:t>，这时视频文件就非常大，在转码时我们可以设置视频的分辨率为</a:t>
            </a:r>
            <a:r>
              <a:rPr lang="en-US" altLang="zh-CN" dirty="0" smtClean="0"/>
              <a:t>720p</a:t>
            </a:r>
            <a:r>
              <a:rPr lang="zh-CN" altLang="en-US" dirty="0" smtClean="0"/>
              <a:t>，再进行转码</a:t>
            </a:r>
            <a:r>
              <a:rPr lang="zh-CN" altLang="en-US" dirty="0" smtClean="0"/>
              <a:t>，完成以后再进行保存</a:t>
            </a:r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、选中视频，右键单击，在弹出的选项菜单中，点击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输出设置</a:t>
            </a:r>
            <a:r>
              <a:rPr lang="en-US" altLang="zh-CN" dirty="0" smtClean="0"/>
              <a:t>】</a:t>
            </a:r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、在设置界面中的</a:t>
            </a:r>
            <a:r>
              <a:rPr lang="en-US" altLang="zh-CN" dirty="0" smtClean="0"/>
              <a:t>【</a:t>
            </a:r>
            <a:r>
              <a:rPr lang="zh-CN" altLang="en-US" dirty="0" smtClean="0"/>
              <a:t>视频</a:t>
            </a:r>
            <a:r>
              <a:rPr lang="en-US" altLang="zh-CN" dirty="0" smtClean="0"/>
              <a:t>】</a:t>
            </a:r>
            <a:r>
              <a:rPr lang="zh-CN" altLang="en-US" dirty="0" smtClean="0"/>
              <a:t>栏目中的屏幕大小的右边，选择</a:t>
            </a:r>
            <a:r>
              <a:rPr lang="en-US" altLang="zh-CN" dirty="0" smtClean="0"/>
              <a:t>720p</a:t>
            </a:r>
            <a:r>
              <a:rPr lang="zh-CN" altLang="en-US" dirty="0" smtClean="0"/>
              <a:t>，然后点击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确定</a:t>
            </a:r>
            <a:r>
              <a:rPr lang="en-US" altLang="zh-CN" dirty="0" smtClean="0"/>
              <a:t>】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、点击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开始按钮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，完成以后，可点击文件夹图标，        找到转码后的视频。转码操作完成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注：转码的视频格式为</a:t>
            </a:r>
            <a:r>
              <a:rPr lang="en-US" altLang="zh-CN" dirty="0" smtClean="0">
                <a:solidFill>
                  <a:srgbClr val="FF0000"/>
                </a:solidFill>
              </a:rPr>
              <a:t>MP4</a:t>
            </a:r>
            <a:r>
              <a:rPr lang="zh-CN" altLang="en-US" dirty="0" smtClean="0">
                <a:solidFill>
                  <a:srgbClr val="FF0000"/>
                </a:solidFill>
              </a:rPr>
              <a:t>，也就是文件后缀名是</a:t>
            </a:r>
            <a:r>
              <a:rPr lang="en-US" altLang="zh-CN" dirty="0" smtClean="0">
                <a:solidFill>
                  <a:srgbClr val="FF0000"/>
                </a:solidFill>
              </a:rPr>
              <a:t>MP4</a:t>
            </a:r>
            <a:r>
              <a:rPr lang="zh-CN" altLang="en-US" dirty="0" smtClean="0">
                <a:solidFill>
                  <a:srgbClr val="FF0000"/>
                </a:solidFill>
              </a:rPr>
              <a:t>，此时的文件比起原视频文件已经小的多了。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箭头: 上 7">
            <a:extLst>
              <a:ext uri="{FF2B5EF4-FFF2-40B4-BE49-F238E27FC236}">
                <a16:creationId xmlns:a16="http://schemas.microsoft.com/office/drawing/2014/main" id="{0188D0E7-6A4D-45AE-BC6E-FDAF1A11D3B6}"/>
              </a:ext>
            </a:extLst>
          </p:cNvPr>
          <p:cNvSpPr/>
          <p:nvPr/>
        </p:nvSpPr>
        <p:spPr>
          <a:xfrm>
            <a:off x="3174702" y="3424784"/>
            <a:ext cx="216891" cy="138277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箭头: 上 7">
            <a:extLst>
              <a:ext uri="{FF2B5EF4-FFF2-40B4-BE49-F238E27FC236}">
                <a16:creationId xmlns:a16="http://schemas.microsoft.com/office/drawing/2014/main" id="{0188D0E7-6A4D-45AE-BC6E-FDAF1A11D3B6}"/>
              </a:ext>
            </a:extLst>
          </p:cNvPr>
          <p:cNvSpPr/>
          <p:nvPr/>
        </p:nvSpPr>
        <p:spPr>
          <a:xfrm>
            <a:off x="4224877" y="3563061"/>
            <a:ext cx="216891" cy="138277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箭头: 上 7">
            <a:extLst>
              <a:ext uri="{FF2B5EF4-FFF2-40B4-BE49-F238E27FC236}">
                <a16:creationId xmlns:a16="http://schemas.microsoft.com/office/drawing/2014/main" id="{0188D0E7-6A4D-45AE-BC6E-FDAF1A11D3B6}"/>
              </a:ext>
            </a:extLst>
          </p:cNvPr>
          <p:cNvSpPr/>
          <p:nvPr/>
        </p:nvSpPr>
        <p:spPr>
          <a:xfrm>
            <a:off x="9936409" y="3940115"/>
            <a:ext cx="147392" cy="12388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箭头: 上 7">
            <a:extLst>
              <a:ext uri="{FF2B5EF4-FFF2-40B4-BE49-F238E27FC236}">
                <a16:creationId xmlns:a16="http://schemas.microsoft.com/office/drawing/2014/main" id="{0188D0E7-6A4D-45AE-BC6E-FDAF1A11D3B6}"/>
              </a:ext>
            </a:extLst>
          </p:cNvPr>
          <p:cNvSpPr/>
          <p:nvPr/>
        </p:nvSpPr>
        <p:spPr>
          <a:xfrm>
            <a:off x="10808476" y="4950124"/>
            <a:ext cx="147392" cy="12388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935" y="5229715"/>
            <a:ext cx="6611928" cy="1628285"/>
          </a:xfrm>
          <a:prstGeom prst="rect">
            <a:avLst/>
          </a:prstGeom>
        </p:spPr>
      </p:pic>
      <p:sp>
        <p:nvSpPr>
          <p:cNvPr id="14" name="箭头: 上 7">
            <a:extLst>
              <a:ext uri="{FF2B5EF4-FFF2-40B4-BE49-F238E27FC236}">
                <a16:creationId xmlns:a16="http://schemas.microsoft.com/office/drawing/2014/main" id="{0188D0E7-6A4D-45AE-BC6E-FDAF1A11D3B6}"/>
              </a:ext>
            </a:extLst>
          </p:cNvPr>
          <p:cNvSpPr/>
          <p:nvPr/>
        </p:nvSpPr>
        <p:spPr>
          <a:xfrm>
            <a:off x="3459808" y="5520371"/>
            <a:ext cx="216891" cy="138277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0128" y="5229715"/>
            <a:ext cx="4741872" cy="1536142"/>
          </a:xfrm>
          <a:prstGeom prst="rect">
            <a:avLst/>
          </a:prstGeom>
        </p:spPr>
      </p:pic>
      <p:sp>
        <p:nvSpPr>
          <p:cNvPr id="16" name="箭头: 上 7">
            <a:extLst>
              <a:ext uri="{FF2B5EF4-FFF2-40B4-BE49-F238E27FC236}">
                <a16:creationId xmlns:a16="http://schemas.microsoft.com/office/drawing/2014/main" id="{0188D0E7-6A4D-45AE-BC6E-FDAF1A11D3B6}"/>
              </a:ext>
            </a:extLst>
          </p:cNvPr>
          <p:cNvSpPr/>
          <p:nvPr/>
        </p:nvSpPr>
        <p:spPr>
          <a:xfrm>
            <a:off x="11866809" y="5472972"/>
            <a:ext cx="147392" cy="12388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4817" y="2510542"/>
            <a:ext cx="628650" cy="41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77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80795"/>
          </a:xfrm>
        </p:spPr>
        <p:txBody>
          <a:bodyPr/>
          <a:lstStyle/>
          <a:p>
            <a:pPr algn="ctr"/>
            <a:r>
              <a:rPr lang="en-US" altLang="zh-CN" sz="2400" b="1" i="1" dirty="0" smtClean="0">
                <a:solidFill>
                  <a:schemeClr val="bg1"/>
                </a:solidFill>
                <a:latin typeface="+mn-ea"/>
              </a:rPr>
              <a:t>3</a:t>
            </a:r>
            <a:r>
              <a:rPr lang="zh-CN" altLang="en-US" sz="2400" b="1" i="1" dirty="0" smtClean="0">
                <a:solidFill>
                  <a:schemeClr val="bg1"/>
                </a:solidFill>
                <a:latin typeface="+mn-ea"/>
              </a:rPr>
              <a:t>、转码操作视频</a:t>
            </a:r>
            <a:r>
              <a:rPr lang="en-US" altLang="zh-CN" b="1" i="1" dirty="0">
                <a:solidFill>
                  <a:schemeClr val="bg1"/>
                </a:solidFill>
                <a:latin typeface="+mn-ea"/>
              </a:rPr>
              <a:t/>
            </a:r>
            <a:br>
              <a:rPr lang="en-US" altLang="zh-CN" b="1" i="1" dirty="0">
                <a:solidFill>
                  <a:schemeClr val="bg1"/>
                </a:solidFill>
                <a:latin typeface="+mn-ea"/>
              </a:rPr>
            </a:br>
            <a:endParaRPr lang="zh-CN" altLang="en-US" dirty="0"/>
          </a:p>
        </p:txBody>
      </p:sp>
      <p:pic>
        <p:nvPicPr>
          <p:cNvPr id="4" name="1661064807328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27706" y="1072024"/>
            <a:ext cx="10492014" cy="5677911"/>
          </a:xfrm>
        </p:spPr>
      </p:pic>
    </p:spTree>
    <p:extLst>
      <p:ext uri="{BB962C8B-B14F-4D97-AF65-F5344CB8AC3E}">
        <p14:creationId xmlns:p14="http://schemas.microsoft.com/office/powerpoint/2010/main" val="1283573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645</Words>
  <Application>Microsoft Office PowerPoint</Application>
  <PresentationFormat>宽屏</PresentationFormat>
  <Paragraphs>72</Paragraphs>
  <Slides>6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0" baseType="lpstr">
      <vt:lpstr>等线</vt:lpstr>
      <vt:lpstr>等线 Light</vt:lpstr>
      <vt:lpstr>Arial</vt:lpstr>
      <vt:lpstr>Office 主题​​</vt:lpstr>
      <vt:lpstr>PowerPoint 演示文稿</vt:lpstr>
      <vt:lpstr>打开平台 http://yzk.hnjys.com/yzk</vt:lpstr>
      <vt:lpstr>1、选择要转码的视频 </vt:lpstr>
      <vt:lpstr>1、选择要转码的视频 </vt:lpstr>
      <vt:lpstr>2、转码设置 </vt:lpstr>
      <vt:lpstr>3、转码操作视频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李灏</dc:creator>
  <cp:lastModifiedBy>Administrator</cp:lastModifiedBy>
  <cp:revision>95</cp:revision>
  <dcterms:created xsi:type="dcterms:W3CDTF">2022-03-25T07:37:28Z</dcterms:created>
  <dcterms:modified xsi:type="dcterms:W3CDTF">2022-08-21T06:58:21Z</dcterms:modified>
</cp:coreProperties>
</file>